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98" r:id="rId7"/>
    <p:sldId id="299" r:id="rId8"/>
    <p:sldId id="263" r:id="rId9"/>
    <p:sldId id="297" r:id="rId10"/>
    <p:sldId id="301" r:id="rId11"/>
    <p:sldId id="302" r:id="rId12"/>
    <p:sldId id="303" r:id="rId13"/>
    <p:sldId id="304" r:id="rId14"/>
    <p:sldId id="309" r:id="rId15"/>
    <p:sldId id="268" r:id="rId16"/>
    <p:sldId id="307" r:id="rId17"/>
    <p:sldId id="306" r:id="rId18"/>
    <p:sldId id="305" r:id="rId19"/>
    <p:sldId id="308" r:id="rId20"/>
    <p:sldId id="311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FEF20-7680-3923-E561-7F5BEBABF2DC}" name="Jara Molinos Fernández" initials="JMF" userId="S::jmolinos@freepikco.onmicrosoft.com::819debff-5354-45ae-8453-86143136ddec" providerId="AD"/>
  <p188:author id="{E9C53AC0-F940-C062-B9D5-39D78EA4783E}" name="Manuel León Sánchez" initials="MLS" userId="S::mleon@freepikco.onmicrosoft.com::687f66f5-f43f-41a9-ac21-b6d6310773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FF"/>
    <a:srgbClr val="AD9EE3"/>
    <a:srgbClr val="F3BB30"/>
    <a:srgbClr val="BAD6F1"/>
    <a:srgbClr val="B5D0EB"/>
    <a:srgbClr val="ABB2FC"/>
    <a:srgbClr val="000000"/>
    <a:srgbClr val="E7C9F3"/>
    <a:srgbClr val="CFAFE7"/>
    <a:srgbClr val="B68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 autoAdjust="0"/>
    <p:restoredTop sz="93792" autoAdjust="0"/>
  </p:normalViewPr>
  <p:slideViewPr>
    <p:cSldViewPr snapToGrid="0" showGuides="1">
      <p:cViewPr varScale="1">
        <p:scale>
          <a:sx n="102" d="100"/>
          <a:sy n="102" d="100"/>
        </p:scale>
        <p:origin x="922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F641-E87C-4868-AE4A-7668A05F95D8}" type="datetimeFigureOut">
              <a:rPr lang="es-ES" smtClean="0"/>
              <a:t>21/04/2023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4F5AA-3CC3-485B-8229-2F3C9DC470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76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28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4A8FEC2-FECF-91B5-FF3D-1D5D4AE24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8780" y="720241"/>
            <a:ext cx="5806440" cy="2848865"/>
          </a:xfrm>
        </p:spPr>
        <p:txBody>
          <a:bodyPr anchor="b">
            <a:noAutofit/>
          </a:bodyPr>
          <a:lstStyle>
            <a:lvl1pPr algn="ctr"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D569B72-51DC-BE58-9871-32C9EA8303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4355" y="3617490"/>
            <a:ext cx="2475290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3BF9AB-B16E-A26A-BFF2-D1279E11B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0609"/>
            <a:ext cx="7696200" cy="49570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84DA22-FB37-CC61-F72B-C346C0937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7162" r="83888" b="19636"/>
          <a:stretch/>
        </p:blipFill>
        <p:spPr>
          <a:xfrm rot="21136873" flipH="1" flipV="1">
            <a:off x="-138113" y="-105914"/>
            <a:ext cx="1724025" cy="2786969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070C2179-2569-3F3C-30CC-D4370B0E3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8" t="24065" r="2121" b="37755"/>
          <a:stretch/>
        </p:blipFill>
        <p:spPr>
          <a:xfrm flipV="1">
            <a:off x="-38900" y="-32369"/>
            <a:ext cx="1009571" cy="802102"/>
          </a:xfrm>
          <a:prstGeom prst="rect">
            <a:avLst/>
          </a:prstGeom>
        </p:spPr>
      </p:pic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A0FDA114-D61F-53ED-3494-7437E1759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585017" y="4318687"/>
            <a:ext cx="1097627" cy="544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CC3FA0-1A96-8F10-353E-13501EB5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85456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9732" y="2548107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85456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E7B5AEF-C08F-9D9A-49D3-910C9A50612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955397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E8BE305-AD7E-F4F6-AA38-4181064113A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43874" y="2548107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9D2C4A4-11EF-352D-1148-EBCE026093D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55397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F84C1D4-2515-5DA2-CB33-5461C84DE5E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185456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17137BC-B422-7845-F0F2-7CCD734F646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9732" y="3750498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947E3-9F4B-64B2-9013-1D106AEA008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185456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DF544F3-CE43-61D9-C801-6E5C95CC700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55397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F1D6513-B55D-B47F-93D1-0BE186DA35B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43874" y="3750498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5B9A0DA-7F92-F155-EF5F-FA6BFFCEB8E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55397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3" name="Imagen 42" descr="Forma&#10;&#10;Descripción generada automáticamente">
            <a:extLst>
              <a:ext uri="{FF2B5EF4-FFF2-40B4-BE49-F238E27FC236}">
                <a16:creationId xmlns:a16="http://schemas.microsoft.com/office/drawing/2014/main" id="{858ADF4B-6A25-92E3-75CC-B385023F4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V="1">
            <a:off x="7422300" y="252920"/>
            <a:ext cx="2286955" cy="1134961"/>
          </a:xfrm>
          <a:prstGeom prst="rect">
            <a:avLst/>
          </a:prstGeom>
        </p:spPr>
      </p:pic>
      <p:pic>
        <p:nvPicPr>
          <p:cNvPr id="44" name="Imagen 4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1F444CB-35F5-219C-08E9-25DEC4C23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1" t="37086" r="2754" b="19907"/>
          <a:stretch/>
        </p:blipFill>
        <p:spPr>
          <a:xfrm flipH="1">
            <a:off x="8197664" y="4107437"/>
            <a:ext cx="946335" cy="10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5C0E7E33-D097-8579-4183-D798A56D4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2" t="-2" r="13066" b="892"/>
          <a:stretch/>
        </p:blipFill>
        <p:spPr>
          <a:xfrm>
            <a:off x="-301752" y="2958352"/>
            <a:ext cx="1843432" cy="22720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2B4E11-06EA-77CD-34E3-CFE3BA3B32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00447" y="552890"/>
            <a:ext cx="5543106" cy="1295503"/>
          </a:xfrm>
        </p:spPr>
        <p:txBody>
          <a:bodyPr anchor="b">
            <a:noAutofit/>
          </a:bodyPr>
          <a:lstStyle>
            <a:lvl1pPr algn="ctr">
              <a:defRPr sz="100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180380-BE79-06E5-87AC-962F0BC245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00447" y="1685366"/>
            <a:ext cx="5543106" cy="144671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9ECFC722-BD89-5E83-4494-CCF7E9D9CB6C}"/>
              </a:ext>
            </a:extLst>
          </p:cNvPr>
          <p:cNvSpPr txBox="1"/>
          <p:nvPr userDrawn="1"/>
        </p:nvSpPr>
        <p:spPr>
          <a:xfrm>
            <a:off x="2161076" y="4023313"/>
            <a:ext cx="4817948" cy="2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latin typeface="Manrope Medium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latin typeface="Manrope Medium" pitchFamily="2" charset="0"/>
              <a:ea typeface="Anaheim"/>
              <a:cs typeface="Anaheim"/>
              <a:sym typeface="Anaheim"/>
            </a:endParaRPr>
          </a:p>
        </p:txBody>
      </p:sp>
      <p:pic>
        <p:nvPicPr>
          <p:cNvPr id="12" name="Imagen 11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42B01F3-0EA0-206A-CAB2-A2D92090C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1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07EDE4A-D8BD-B3B5-38DF-0A7FFFA732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E52E6F81-B33F-D487-1ED4-E4F1E3C02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001A8A-891E-D2AE-FE4D-AB857A222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76078" y="1741336"/>
            <a:ext cx="3591845" cy="232508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D85608-CD86-DB54-886E-5B0C1DCC94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5468" y="3942677"/>
            <a:ext cx="2473065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16973" y="916611"/>
            <a:ext cx="3110054" cy="61571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68819" y="2169042"/>
            <a:ext cx="6606362" cy="242200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21134-96A1-CABC-DEB1-978023910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72" y="552452"/>
            <a:ext cx="411125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C7939A1-0E92-74B6-5DFE-69AB56B1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5" t="24064" r="2121" b="27803"/>
          <a:stretch/>
        </p:blipFill>
        <p:spPr>
          <a:xfrm flipH="1" flipV="1">
            <a:off x="7475359" y="-228601"/>
            <a:ext cx="1851519" cy="1657995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48A88EED-AAAA-00FF-48A0-D45831195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913013" y="679493"/>
            <a:ext cx="2286955" cy="1134961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A5FB7142-D816-1946-DC3C-197B447D1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7" t="37085" r="2754" b="15750"/>
          <a:stretch/>
        </p:blipFill>
        <p:spPr>
          <a:xfrm flipH="1" flipV="1">
            <a:off x="8416774" y="-91441"/>
            <a:ext cx="910105" cy="86729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E5A8C9C-274D-AFF7-7E9F-EC21A56F2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1" t="26660" r="-1628" b="28084"/>
          <a:stretch/>
        </p:blipFill>
        <p:spPr>
          <a:xfrm>
            <a:off x="-265176" y="4334468"/>
            <a:ext cx="2031631" cy="95076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BD6EBA5-A69D-AA95-B0EF-CB2A280E091E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736273" y="552452"/>
            <a:ext cx="3671454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DD306B-4B15-65F7-AA39-8D3BC6EA0A8E}"/>
              </a:ext>
            </a:extLst>
          </p:cNvPr>
          <p:cNvSpPr>
            <a:spLocks noGrp="1"/>
          </p:cNvSpPr>
          <p:nvPr userDrawn="1">
            <p:ph type="body" idx="24" hasCustomPrompt="1"/>
          </p:nvPr>
        </p:nvSpPr>
        <p:spPr>
          <a:xfrm>
            <a:off x="1547842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2643C61-59B4-A58F-A228-D9F7D6EB82E9}"/>
              </a:ext>
            </a:extLst>
          </p:cNvPr>
          <p:cNvSpPr>
            <a:spLocks noGrp="1"/>
          </p:cNvSpPr>
          <p:nvPr userDrawn="1">
            <p:ph type="body" idx="26" hasCustomPrompt="1"/>
          </p:nvPr>
        </p:nvSpPr>
        <p:spPr>
          <a:xfrm>
            <a:off x="1547842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93377C4-7D1C-7B6A-FAC4-B70137765F5B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4887825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E4FCE2E-88A9-25FA-BAD7-80A6B75AD5DF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4887825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 p14:bounceEnd="5091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959601-4BE1-E5E5-A7F9-E129DDA7A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21685" y="552451"/>
            <a:ext cx="3700630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086672"/>
            <a:ext cx="4224183" cy="227017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6EF09D-EFA4-B663-E5F4-CF64F187C1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552451"/>
            <a:ext cx="4224183" cy="115801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E8F6C4-D890-F98C-8754-CB0360F01D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376" y="2072069"/>
            <a:ext cx="1768556" cy="1753044"/>
          </a:xfrm>
          <a:prstGeom prst="ellipse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75104E1-FF75-F03A-4E72-E4AD26F7E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761" b="12346"/>
          <a:stretch/>
        </p:blipFill>
        <p:spPr>
          <a:xfrm rot="10800000" flipH="1" flipV="1">
            <a:off x="7454375" y="423185"/>
            <a:ext cx="2293129" cy="1134961"/>
          </a:xfrm>
          <a:prstGeom prst="rect">
            <a:avLst/>
          </a:prstGeom>
        </p:spPr>
      </p:pic>
      <p:pic>
        <p:nvPicPr>
          <p:cNvPr id="10" name="Imagen 9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6B481E3-3B9D-3FF3-6616-2306490D9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15216" r="41135" b="20031"/>
          <a:stretch/>
        </p:blipFill>
        <p:spPr>
          <a:xfrm rot="10800000" flipH="1" flipV="1">
            <a:off x="4315968" y="2124636"/>
            <a:ext cx="5065776" cy="318802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051F0E-F8D2-B290-5ECB-737621E707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3901" y="3556751"/>
            <a:ext cx="2919632" cy="84512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EFE41-2B4A-7DEB-7A96-9694689131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800978"/>
            <a:ext cx="3429887" cy="273478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9">
            <a:extLst>
              <a:ext uri="{FF2B5EF4-FFF2-40B4-BE49-F238E27FC236}">
                <a16:creationId xmlns:a16="http://schemas.microsoft.com/office/drawing/2014/main" id="{3AF2FBCA-206D-E060-CA0A-D0D1F42A7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5466">
            <a:off x="5181490" y="680791"/>
            <a:ext cx="3001482" cy="3759733"/>
          </a:xfrm>
          <a:prstGeom prst="roundRect">
            <a:avLst>
              <a:gd name="adj" fmla="val 9934"/>
            </a:avLst>
          </a:prstGeom>
        </p:spPr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8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Staatliches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252CE12-3B36-12AF-BC31-EECE72395B89}"/>
              </a:ext>
            </a:extLst>
          </p:cNvPr>
          <p:cNvGrpSpPr/>
          <p:nvPr/>
        </p:nvGrpSpPr>
        <p:grpSpPr>
          <a:xfrm>
            <a:off x="1394737" y="552451"/>
            <a:ext cx="6221780" cy="3538714"/>
            <a:chOff x="1217515" y="451653"/>
            <a:chExt cx="6576224" cy="374030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55D6E9-C2A1-7AC4-CFE8-517A0B47B1E3}"/>
                </a:ext>
              </a:extLst>
            </p:cNvPr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09F50E8-8908-9D49-CF25-75AA9E31E354}"/>
                </a:ext>
              </a:extLst>
            </p:cNvPr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76080A4-25C7-3DBE-F73F-160910291B56}"/>
                </a:ext>
              </a:extLst>
            </p:cNvPr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4D46114-2E67-E3A5-A6FC-59CE6B7A57FD}"/>
                </a:ext>
              </a:extLst>
            </p:cNvPr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4D9B40B-F94C-9D00-0511-4B0E931BD7A2}"/>
                </a:ext>
              </a:extLst>
            </p:cNvPr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1BF1A-72C5-837F-B2EA-F87553846C24}"/>
                </a:ext>
              </a:extLst>
            </p:cNvPr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78361" y="348538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392" y="1302173"/>
            <a:ext cx="4674542" cy="1719481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4000" dirty="0"/>
              <a:t>Google code jam, </a:t>
            </a:r>
            <a:r>
              <a:rPr lang="en-US" sz="4000" dirty="0" err="1"/>
              <a:t>hackerrank</a:t>
            </a:r>
            <a:r>
              <a:rPr lang="en-US" sz="4000" dirty="0"/>
              <a:t> and </a:t>
            </a:r>
            <a:r>
              <a:rPr lang="en-US" sz="4000" dirty="0" err="1"/>
              <a:t>codesignal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4263" y="2971765"/>
            <a:ext cx="2239784" cy="433956"/>
          </a:xfrm>
        </p:spPr>
        <p:txBody>
          <a:bodyPr>
            <a:noAutofit/>
          </a:bodyPr>
          <a:lstStyle/>
          <a:p>
            <a:r>
              <a:rPr lang="ru-RU" dirty="0"/>
              <a:t>Кострица Алексей</a:t>
            </a:r>
            <a:endParaRPr lang="en-US" dirty="0"/>
          </a:p>
        </p:txBody>
      </p:sp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E0AF15B-946B-E61F-27E1-33F2B2A38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02470" y="1179535"/>
            <a:ext cx="1097627" cy="544726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6C64AD8-0DB0-2832-F1C1-35805C11EF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32DD628-04C5-CA87-E1EE-559AE69DA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EEEBC7D9-ECC0-D71D-C3CB-0DE8581C005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49B1023-B68D-D17C-9BB5-680FA5FCDE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7294" y="3361320"/>
            <a:ext cx="889771" cy="8897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152D13-29A8-1DCE-46FD-C6A462BDBF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2654" y="3361320"/>
            <a:ext cx="889771" cy="8897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957636-4CDE-10BD-8BFD-4B92A53689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67409" y="3361320"/>
            <a:ext cx="889771" cy="8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E8EA23-267A-E078-1841-54708ADF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55" y="918748"/>
            <a:ext cx="7512890" cy="373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804498-404B-051B-0DE6-87A5E489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94" y="872392"/>
            <a:ext cx="7589094" cy="37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F158CF-2CD2-61BD-6A9A-400A2DD3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2" y="933620"/>
            <a:ext cx="8055135" cy="36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D8122C-7626-CD5F-585E-2BADD687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38" y="738268"/>
            <a:ext cx="7071324" cy="42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0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5546" y="1775176"/>
            <a:ext cx="4934630" cy="1349099"/>
          </a:xfrm>
        </p:spPr>
        <p:txBody>
          <a:bodyPr/>
          <a:lstStyle/>
          <a:p>
            <a:r>
              <a:rPr lang="en-US" sz="8000" dirty="0" err="1"/>
              <a:t>codesignal</a:t>
            </a:r>
            <a:endParaRPr lang="en-US" sz="8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16973" y="1071832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</a:t>
            </a:r>
            <a:r>
              <a:rPr lang="ru-RU" sz="8800" dirty="0"/>
              <a:t>3</a:t>
            </a:r>
            <a:endParaRPr lang="en-US" sz="8800" dirty="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BB68678-9BE0-0DE4-3C7F-16D35B3F07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0950" y="2899091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8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00" y="1416154"/>
            <a:ext cx="5543106" cy="129550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7C05E-251A-466A-9E8F-A46125157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290" y="2617148"/>
            <a:ext cx="5543106" cy="596004"/>
          </a:xfrm>
        </p:spPr>
        <p:txBody>
          <a:bodyPr/>
          <a:lstStyle/>
          <a:p>
            <a:r>
              <a:rPr lang="ru-RU" dirty="0">
                <a:latin typeface="Staatliches" pitchFamily="2" charset="0"/>
              </a:rPr>
              <a:t>Здесь мог бы быть этот слайд, но к сожалению он будет последним</a:t>
            </a:r>
            <a:endParaRPr lang="en-US" dirty="0"/>
          </a:p>
        </p:txBody>
      </p:sp>
      <p:pic>
        <p:nvPicPr>
          <p:cNvPr id="38" name="Imagen 37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18A62CD2-0788-808F-CEF6-8D729695A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6320420">
            <a:off x="-274140" y="3025214"/>
            <a:ext cx="2253663" cy="1002803"/>
          </a:xfrm>
          <a:prstGeom prst="rect">
            <a:avLst/>
          </a:prstGeom>
        </p:spPr>
      </p:pic>
      <p:pic>
        <p:nvPicPr>
          <p:cNvPr id="39" name="Imagen 38" descr="Icono&#10;&#10;Descripción generada automáticamente">
            <a:extLst>
              <a:ext uri="{FF2B5EF4-FFF2-40B4-BE49-F238E27FC236}">
                <a16:creationId xmlns:a16="http://schemas.microsoft.com/office/drawing/2014/main" id="{7E85952E-7D63-2B59-7D43-3FD62EB42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18667738">
            <a:off x="440946" y="3729978"/>
            <a:ext cx="1512334" cy="670067"/>
          </a:xfrm>
          <a:prstGeom prst="rect">
            <a:avLst/>
          </a:prstGeom>
        </p:spPr>
      </p:pic>
      <p:pic>
        <p:nvPicPr>
          <p:cNvPr id="41" name="Imagen 40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FC2DFC9E-C977-A106-7C5D-9039FF40E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0" t="16723" r="2755" b="16857"/>
          <a:stretch/>
        </p:blipFill>
        <p:spPr>
          <a:xfrm>
            <a:off x="-308610" y="3509744"/>
            <a:ext cx="2603445" cy="1705129"/>
          </a:xfrm>
          <a:prstGeom prst="rect">
            <a:avLst/>
          </a:prstGeom>
        </p:spPr>
      </p:pic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68A2F5C5-A623-D26C-4888-0BD2E5D83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1" t="24065" r="2121" b="25099"/>
          <a:stretch/>
        </p:blipFill>
        <p:spPr>
          <a:xfrm>
            <a:off x="-329784" y="4334469"/>
            <a:ext cx="2061553" cy="1067983"/>
          </a:xfrm>
          <a:prstGeom prst="rect">
            <a:avLst/>
          </a:prstGeom>
        </p:spPr>
      </p:pic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F57C511-9FA9-BD6A-9E9B-48CD0FB9A0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185692" y="4227212"/>
            <a:ext cx="1097627" cy="544726"/>
          </a:xfrm>
          <a:prstGeom prst="rect">
            <a:avLst/>
          </a:prstGeom>
        </p:spPr>
      </p:pic>
      <p:pic>
        <p:nvPicPr>
          <p:cNvPr id="52" name="Imagen 51" descr="Forma&#10;&#10;Descripción generada automáticamente">
            <a:extLst>
              <a:ext uri="{FF2B5EF4-FFF2-40B4-BE49-F238E27FC236}">
                <a16:creationId xmlns:a16="http://schemas.microsoft.com/office/drawing/2014/main" id="{3A18B6AC-9A4C-A208-03DA-A9F6281613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143478" y="498795"/>
            <a:ext cx="2286955" cy="1134961"/>
          </a:xfrm>
          <a:prstGeom prst="rect">
            <a:avLst/>
          </a:prstGeom>
        </p:spPr>
      </p:pic>
      <p:pic>
        <p:nvPicPr>
          <p:cNvPr id="57" name="Imagen 56" descr="Círculo&#10;&#10;Descripción generada automáticamente">
            <a:extLst>
              <a:ext uri="{FF2B5EF4-FFF2-40B4-BE49-F238E27FC236}">
                <a16:creationId xmlns:a16="http://schemas.microsoft.com/office/drawing/2014/main" id="{31E474B0-7570-5370-CBD4-98C23DA1AF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 flipH="1">
            <a:off x="7565813" y="498795"/>
            <a:ext cx="673689" cy="671753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F59F330-ABA0-4E56-FC8D-5376F87D57E8}"/>
              </a:ext>
            </a:extLst>
          </p:cNvPr>
          <p:cNvGrpSpPr/>
          <p:nvPr/>
        </p:nvGrpSpPr>
        <p:grpSpPr>
          <a:xfrm>
            <a:off x="1018726" y="834391"/>
            <a:ext cx="7230453" cy="3329978"/>
            <a:chOff x="851471" y="758471"/>
            <a:chExt cx="7560142" cy="348181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BC6917F-4E3A-07D4-E7EE-B5F015BABAF4}"/>
                </a:ext>
              </a:extLst>
            </p:cNvPr>
            <p:cNvSpPr/>
            <p:nvPr/>
          </p:nvSpPr>
          <p:spPr>
            <a:xfrm>
              <a:off x="7427490" y="2831149"/>
              <a:ext cx="81089" cy="81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6138750-ED53-D2E9-B368-A6A1EC0350E4}"/>
                </a:ext>
              </a:extLst>
            </p:cNvPr>
            <p:cNvSpPr/>
            <p:nvPr/>
          </p:nvSpPr>
          <p:spPr>
            <a:xfrm>
              <a:off x="7754694" y="165518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4974263-006D-2E64-648F-B97B077BD1B7}"/>
                </a:ext>
              </a:extLst>
            </p:cNvPr>
            <p:cNvSpPr/>
            <p:nvPr/>
          </p:nvSpPr>
          <p:spPr>
            <a:xfrm>
              <a:off x="7826457" y="408788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C6E4F72-7D13-365F-5DDB-4DC5C53628B9}"/>
                </a:ext>
              </a:extLst>
            </p:cNvPr>
            <p:cNvSpPr/>
            <p:nvPr/>
          </p:nvSpPr>
          <p:spPr>
            <a:xfrm>
              <a:off x="8330524" y="38982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C048CFB-93D9-5577-BD05-300516818BD6}"/>
                </a:ext>
              </a:extLst>
            </p:cNvPr>
            <p:cNvSpPr/>
            <p:nvPr/>
          </p:nvSpPr>
          <p:spPr>
            <a:xfrm>
              <a:off x="1601671" y="75847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463EC2-2C83-B22A-DE80-FD8945D915FA}"/>
                </a:ext>
              </a:extLst>
            </p:cNvPr>
            <p:cNvSpPr/>
            <p:nvPr/>
          </p:nvSpPr>
          <p:spPr>
            <a:xfrm>
              <a:off x="851471" y="1908498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66C466B-044C-9A8F-7F2A-2CC0CA255B87}"/>
                </a:ext>
              </a:extLst>
            </p:cNvPr>
            <p:cNvSpPr/>
            <p:nvPr/>
          </p:nvSpPr>
          <p:spPr>
            <a:xfrm>
              <a:off x="1805645" y="269035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BC139CA-6E6A-C2B1-4C47-36FD4455A4D4}"/>
                </a:ext>
              </a:extLst>
            </p:cNvPr>
            <p:cNvSpPr/>
            <p:nvPr/>
          </p:nvSpPr>
          <p:spPr>
            <a:xfrm>
              <a:off x="2105799" y="2995885"/>
              <a:ext cx="110554" cy="1105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4DE263-C3D2-5B18-F853-0E77161C4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2518" y="3838817"/>
            <a:ext cx="4755292" cy="7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6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6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codesignal</a:t>
            </a:r>
            <a:r>
              <a:rPr lang="en-US" dirty="0"/>
              <a:t> 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79CB19-4215-B9B5-3EAB-FC23026A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53" y="760125"/>
            <a:ext cx="6433494" cy="42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codesignal</a:t>
            </a:r>
            <a:r>
              <a:rPr lang="en-US" dirty="0"/>
              <a:t> 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9DAFD8-E316-78F6-7367-26238FAFF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13" y="801974"/>
            <a:ext cx="6596221" cy="39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449" y="1816969"/>
            <a:ext cx="4426831" cy="942146"/>
          </a:xfrm>
        </p:spPr>
        <p:txBody>
          <a:bodyPr/>
          <a:lstStyle/>
          <a:p>
            <a:r>
              <a:rPr lang="ru-RU" sz="8000" b="1" dirty="0"/>
              <a:t>Итоги</a:t>
            </a:r>
            <a:endParaRPr lang="en-US" sz="8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16973" y="1071832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</a:t>
            </a:r>
            <a:r>
              <a:rPr lang="ru-RU" sz="8800" dirty="0"/>
              <a:t>4</a:t>
            </a:r>
            <a:endParaRPr lang="en-US" sz="8800" dirty="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D477CE-B8D1-8859-D11B-C31BCDD0F8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7942" y="2759115"/>
            <a:ext cx="1548115" cy="154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4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91F46E1-20C5-22BA-10FC-F5E96AFCB4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3041"/>
          <a:stretch>
            <a:fillRect/>
          </a:stretch>
        </p:blipFill>
        <p:spPr/>
      </p:pic>
      <p:pic>
        <p:nvPicPr>
          <p:cNvPr id="39" name="Imagen 38" descr="Círculo&#10;&#10;Descripción generada automáticamente">
            <a:extLst>
              <a:ext uri="{FF2B5EF4-FFF2-40B4-BE49-F238E27FC236}">
                <a16:creationId xmlns:a16="http://schemas.microsoft.com/office/drawing/2014/main" id="{4504FCEB-82EC-4DA1-2705-C4CDEF1E9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4919407" y="1037480"/>
            <a:ext cx="1000982" cy="99810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9639" y="772773"/>
            <a:ext cx="406964" cy="532736"/>
          </a:xfrm>
        </p:spPr>
        <p:txBody>
          <a:bodyPr/>
          <a:lstStyle/>
          <a:p>
            <a:r>
              <a:rPr lang="ru-RU" sz="4400" dirty="0"/>
              <a:t>+</a:t>
            </a:r>
            <a:endParaRPr lang="en-US" sz="4400" dirty="0"/>
          </a:p>
        </p:txBody>
      </p:sp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pic>
        <p:nvPicPr>
          <p:cNvPr id="33" name="Imagen 3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C021B233-F4BA-23C2-0F52-2F27ED898C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5223302" y="2195135"/>
            <a:ext cx="393191" cy="37661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8CE7A7B-8A6E-58E6-A606-30BEAE3B6751}"/>
              </a:ext>
            </a:extLst>
          </p:cNvPr>
          <p:cNvGrpSpPr/>
          <p:nvPr/>
        </p:nvGrpSpPr>
        <p:grpSpPr>
          <a:xfrm>
            <a:off x="4483504" y="510615"/>
            <a:ext cx="736494" cy="3977290"/>
            <a:chOff x="3927211" y="546311"/>
            <a:chExt cx="757341" cy="4089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74F9DDE-37B1-D3E1-A753-3874C61C20D0}"/>
                </a:ext>
              </a:extLst>
            </p:cNvPr>
            <p:cNvSpPr/>
            <p:nvPr/>
          </p:nvSpPr>
          <p:spPr>
            <a:xfrm>
              <a:off x="4532152" y="3844715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850E486-F680-6EC3-37F9-F6511B9994A7}"/>
                </a:ext>
              </a:extLst>
            </p:cNvPr>
            <p:cNvSpPr/>
            <p:nvPr/>
          </p:nvSpPr>
          <p:spPr>
            <a:xfrm>
              <a:off x="4236647" y="455509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62A5F53-0977-5339-3FED-5A75AE5C9568}"/>
                </a:ext>
              </a:extLst>
            </p:cNvPr>
            <p:cNvSpPr/>
            <p:nvPr/>
          </p:nvSpPr>
          <p:spPr>
            <a:xfrm>
              <a:off x="3927211" y="546311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C88441C6-715C-E874-74C7-E45C367DC78C}"/>
              </a:ext>
            </a:extLst>
          </p:cNvPr>
          <p:cNvSpPr txBox="1">
            <a:spLocks/>
          </p:cNvSpPr>
          <p:nvPr/>
        </p:nvSpPr>
        <p:spPr>
          <a:xfrm>
            <a:off x="634851" y="208970"/>
            <a:ext cx="4392627" cy="751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B1355-D6DC-7B17-556F-F862BB7BEB5A}"/>
              </a:ext>
            </a:extLst>
          </p:cNvPr>
          <p:cNvSpPr txBox="1">
            <a:spLocks/>
          </p:cNvSpPr>
          <p:nvPr/>
        </p:nvSpPr>
        <p:spPr>
          <a:xfrm>
            <a:off x="3049471" y="777049"/>
            <a:ext cx="406964" cy="532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/>
              <a:t>-</a:t>
            </a:r>
            <a:endParaRPr lang="en-US" sz="440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707B6A6E-990B-1943-0ED3-7C9B9ECD86C9}"/>
              </a:ext>
            </a:extLst>
          </p:cNvPr>
          <p:cNvSpPr txBox="1">
            <a:spLocks/>
          </p:cNvSpPr>
          <p:nvPr/>
        </p:nvSpPr>
        <p:spPr>
          <a:xfrm>
            <a:off x="108607" y="1353976"/>
            <a:ext cx="2231129" cy="2080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ru-RU" sz="1600" dirty="0"/>
              <a:t>Задачи на </a:t>
            </a:r>
            <a:r>
              <a:rPr lang="en-US" sz="1600" dirty="0" err="1"/>
              <a:t>Hackerrank</a:t>
            </a:r>
            <a:r>
              <a:rPr lang="ru-RU" sz="1600" dirty="0"/>
              <a:t> были не сложными </a:t>
            </a:r>
          </a:p>
          <a:p>
            <a:pPr marL="342900" indent="-342900">
              <a:buAutoNum type="arabicPeriod"/>
            </a:pPr>
            <a:r>
              <a:rPr lang="ru-RU" sz="1600" dirty="0"/>
              <a:t>Внятные объяснения заданий</a:t>
            </a:r>
          </a:p>
          <a:p>
            <a:pPr marL="342900" indent="-342900">
              <a:buAutoNum type="arabicPeriod"/>
            </a:pPr>
            <a:r>
              <a:rPr lang="ru-RU" sz="1600" dirty="0"/>
              <a:t>Повторил базу языков</a:t>
            </a:r>
          </a:p>
          <a:p>
            <a:pPr marL="342900" indent="-342900">
              <a:buAutoNum type="arabicPeriod"/>
            </a:pPr>
            <a:endParaRPr lang="ru-RU" sz="1600" dirty="0"/>
          </a:p>
          <a:p>
            <a:pPr marL="342900" indent="-342900">
              <a:buAutoNum type="arabicPeriod"/>
            </a:pPr>
            <a:endParaRPr lang="ru-RU" sz="1600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BF66D23-A077-1796-B2E6-9859CA136D24}"/>
              </a:ext>
            </a:extLst>
          </p:cNvPr>
          <p:cNvSpPr txBox="1">
            <a:spLocks/>
          </p:cNvSpPr>
          <p:nvPr/>
        </p:nvSpPr>
        <p:spPr>
          <a:xfrm>
            <a:off x="2256759" y="1353976"/>
            <a:ext cx="2522408" cy="3474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ru-RU" sz="1600" dirty="0"/>
              <a:t>Интерфейс на всех сайтах полный </a:t>
            </a:r>
            <a:r>
              <a:rPr lang="ru-RU" sz="1600" dirty="0" err="1"/>
              <a:t>тильт</a:t>
            </a:r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Задания на </a:t>
            </a:r>
            <a:r>
              <a:rPr lang="en-US" sz="1600" dirty="0"/>
              <a:t>code jam</a:t>
            </a:r>
            <a:r>
              <a:rPr lang="ru-RU" sz="1600" dirty="0"/>
              <a:t> не мог решить корректно </a:t>
            </a:r>
            <a:r>
              <a:rPr lang="en-US" sz="1600" dirty="0" err="1"/>
              <a:t>gpt</a:t>
            </a:r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Слишком много внятных объяснений задания(условий)</a:t>
            </a:r>
          </a:p>
          <a:p>
            <a:pPr marL="342900" indent="-342900">
              <a:buAutoNum type="arabicPeriod"/>
            </a:pPr>
            <a:r>
              <a:rPr lang="ru-RU" sz="1600" dirty="0"/>
              <a:t>Мне не хватило времени на </a:t>
            </a:r>
            <a:r>
              <a:rPr lang="en-US" sz="1600" dirty="0"/>
              <a:t>C#</a:t>
            </a:r>
            <a:r>
              <a:rPr lang="ru-RU" sz="1600" dirty="0"/>
              <a:t> из-за </a:t>
            </a:r>
            <a:r>
              <a:rPr lang="ru-RU" sz="1600"/>
              <a:t>1 пункта</a:t>
            </a:r>
            <a:endParaRPr lang="ru-RU" sz="1600" dirty="0"/>
          </a:p>
          <a:p>
            <a:pPr marL="342900" indent="-342900">
              <a:buAutoNum type="arabicPeriod"/>
            </a:pPr>
            <a:r>
              <a:rPr lang="ru-RU" sz="1600" dirty="0"/>
              <a:t>.</a:t>
            </a:r>
          </a:p>
          <a:p>
            <a:pPr marL="342900" indent="-342900">
              <a:buAutoNum type="arabicPeriod"/>
            </a:pPr>
            <a:endParaRPr lang="ru-RU" sz="16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CA26823-8A2E-DD83-A553-6A12EB2C98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438" y="4209416"/>
            <a:ext cx="806997" cy="80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6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5679E-6 L 0.00035 0.0503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1.60494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4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9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3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7" dur="9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  <p:bldP spid="13" grpId="0"/>
          <p:bldP spid="17" grpId="0"/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5679E-6 L 0.00035 0.0503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1.60494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9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35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7" dur="9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  <p:bldP spid="13" grpId="0"/>
          <p:bldP spid="17" grpId="0"/>
          <p:bldP spid="1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0858" y="339209"/>
            <a:ext cx="3682467" cy="896850"/>
          </a:xfrm>
        </p:spPr>
        <p:txBody>
          <a:bodyPr>
            <a:noAutofit/>
          </a:bodyPr>
          <a:lstStyle/>
          <a:p>
            <a:r>
              <a:rPr lang="ru-RU" dirty="0"/>
              <a:t>Структура</a:t>
            </a:r>
            <a:endParaRPr lang="en-US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C387135-7A72-C821-8A8B-6CF7ECC5C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127" y="2393163"/>
            <a:ext cx="2566952" cy="662600"/>
          </a:xfrm>
        </p:spPr>
        <p:txBody>
          <a:bodyPr/>
          <a:lstStyle/>
          <a:p>
            <a:r>
              <a:rPr lang="ru-RU" dirty="0"/>
              <a:t>Здесь я буду показывать и рассказывать как впустую потерять 3,5 часа своей жизни</a:t>
            </a:r>
            <a:endParaRPr lang="en-US" dirty="0"/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16958" y="2156104"/>
            <a:ext cx="1276563" cy="749420"/>
          </a:xfrm>
        </p:spPr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822682" y="2045617"/>
            <a:ext cx="2731844" cy="392481"/>
          </a:xfrm>
        </p:spPr>
        <p:txBody>
          <a:bodyPr/>
          <a:lstStyle/>
          <a:p>
            <a:r>
              <a:rPr lang="en-US" dirty="0"/>
              <a:t>Google code jam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0A249FD0-987A-EC9C-AC8C-005ABF049CB1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5897517" y="2306449"/>
            <a:ext cx="2343653" cy="662599"/>
          </a:xfrm>
        </p:spPr>
        <p:txBody>
          <a:bodyPr/>
          <a:lstStyle/>
          <a:p>
            <a:r>
              <a:rPr lang="ru-RU" dirty="0"/>
              <a:t>Здесь мы будем смотреть подробный(нет) разбор задач на языке </a:t>
            </a:r>
            <a:r>
              <a:rPr lang="en-US" dirty="0"/>
              <a:t>python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85994" y="2070350"/>
            <a:ext cx="1305724" cy="749420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09E2E8B-415E-942F-98C4-8DDB3126C02A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5897517" y="1959863"/>
            <a:ext cx="2343653" cy="392481"/>
          </a:xfrm>
        </p:spPr>
        <p:txBody>
          <a:bodyPr/>
          <a:lstStyle/>
          <a:p>
            <a:r>
              <a:rPr lang="en-US" dirty="0" err="1"/>
              <a:t>hackerrank</a:t>
            </a:r>
            <a:endParaRPr lang="en-US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622C4E80-F9AA-C017-0076-BAB095F7492C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1940680" y="3683482"/>
            <a:ext cx="2535431" cy="1004087"/>
          </a:xfrm>
        </p:spPr>
        <p:txBody>
          <a:bodyPr/>
          <a:lstStyle/>
          <a:p>
            <a:r>
              <a:rPr lang="ru-RU" dirty="0"/>
              <a:t>Здесь мы будем наблюдать за одной из самых мучительных пыток – исковерканным  синтаксисом </a:t>
            </a:r>
            <a:r>
              <a:rPr lang="en-US" dirty="0"/>
              <a:t>C#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72ACB73-1EEA-7A77-34CA-9B47D63D4F77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711053" y="3572028"/>
            <a:ext cx="1299925" cy="749420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0A30B459-3EC0-B6A4-B99B-A87BA115852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016777" y="3356237"/>
            <a:ext cx="2343653" cy="392481"/>
          </a:xfrm>
        </p:spPr>
        <p:txBody>
          <a:bodyPr/>
          <a:lstStyle/>
          <a:p>
            <a:r>
              <a:rPr lang="en-US" dirty="0" err="1"/>
              <a:t>codesignal</a:t>
            </a:r>
            <a:endParaRPr lang="en-US" dirty="0"/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11E92472-9E96-0FD7-0B10-D2E80526131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5903316" y="3900844"/>
            <a:ext cx="2343653" cy="662598"/>
          </a:xfrm>
        </p:spPr>
        <p:txBody>
          <a:bodyPr/>
          <a:lstStyle/>
          <a:p>
            <a:r>
              <a:rPr lang="ru-RU" dirty="0"/>
              <a:t>Выводы, да и только</a:t>
            </a:r>
            <a:endParaRPr lang="en-US" dirty="0"/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F13B525-5D5C-E569-D8A2-252F9FB66921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591793" y="3664744"/>
            <a:ext cx="1305724" cy="749420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2215607-B251-CB11-F2F6-81C1701DAEE3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903316" y="3554257"/>
            <a:ext cx="2851324" cy="392481"/>
          </a:xfrm>
        </p:spPr>
        <p:txBody>
          <a:bodyPr/>
          <a:lstStyle/>
          <a:p>
            <a:r>
              <a:rPr lang="ru-RU" b="1" dirty="0"/>
              <a:t>Итоги</a:t>
            </a:r>
            <a:endParaRPr lang="en-US" b="1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8475" y="2163888"/>
            <a:ext cx="5543106" cy="129550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38" name="Imagen 37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18A62CD2-0788-808F-CEF6-8D729695A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6320420">
            <a:off x="-274140" y="3025214"/>
            <a:ext cx="2253663" cy="1002803"/>
          </a:xfrm>
          <a:prstGeom prst="rect">
            <a:avLst/>
          </a:prstGeom>
        </p:spPr>
      </p:pic>
      <p:pic>
        <p:nvPicPr>
          <p:cNvPr id="39" name="Imagen 38" descr="Icono&#10;&#10;Descripción generada automáticamente">
            <a:extLst>
              <a:ext uri="{FF2B5EF4-FFF2-40B4-BE49-F238E27FC236}">
                <a16:creationId xmlns:a16="http://schemas.microsoft.com/office/drawing/2014/main" id="{7E85952E-7D63-2B59-7D43-3FD62EB42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18667738">
            <a:off x="440946" y="3729978"/>
            <a:ext cx="1512334" cy="670067"/>
          </a:xfrm>
          <a:prstGeom prst="rect">
            <a:avLst/>
          </a:prstGeom>
        </p:spPr>
      </p:pic>
      <p:pic>
        <p:nvPicPr>
          <p:cNvPr id="41" name="Imagen 40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FC2DFC9E-C977-A106-7C5D-9039FF40E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0" t="16723" r="2755" b="16857"/>
          <a:stretch/>
        </p:blipFill>
        <p:spPr>
          <a:xfrm>
            <a:off x="-308610" y="3509744"/>
            <a:ext cx="2603445" cy="1705129"/>
          </a:xfrm>
          <a:prstGeom prst="rect">
            <a:avLst/>
          </a:prstGeom>
        </p:spPr>
      </p:pic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68A2F5C5-A623-D26C-4888-0BD2E5D83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1" t="24065" r="2121" b="25099"/>
          <a:stretch/>
        </p:blipFill>
        <p:spPr>
          <a:xfrm>
            <a:off x="-329784" y="4334469"/>
            <a:ext cx="2061553" cy="1067983"/>
          </a:xfrm>
          <a:prstGeom prst="rect">
            <a:avLst/>
          </a:prstGeom>
        </p:spPr>
      </p:pic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F57C511-9FA9-BD6A-9E9B-48CD0FB9A0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185692" y="4227212"/>
            <a:ext cx="1097627" cy="544726"/>
          </a:xfrm>
          <a:prstGeom prst="rect">
            <a:avLst/>
          </a:prstGeom>
        </p:spPr>
      </p:pic>
      <p:pic>
        <p:nvPicPr>
          <p:cNvPr id="52" name="Imagen 51" descr="Forma&#10;&#10;Descripción generada automáticamente">
            <a:extLst>
              <a:ext uri="{FF2B5EF4-FFF2-40B4-BE49-F238E27FC236}">
                <a16:creationId xmlns:a16="http://schemas.microsoft.com/office/drawing/2014/main" id="{3A18B6AC-9A4C-A208-03DA-A9F6281613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143478" y="498795"/>
            <a:ext cx="2286955" cy="1134961"/>
          </a:xfrm>
          <a:prstGeom prst="rect">
            <a:avLst/>
          </a:prstGeom>
        </p:spPr>
      </p:pic>
      <p:pic>
        <p:nvPicPr>
          <p:cNvPr id="57" name="Imagen 56" descr="Círculo&#10;&#10;Descripción generada automáticamente">
            <a:extLst>
              <a:ext uri="{FF2B5EF4-FFF2-40B4-BE49-F238E27FC236}">
                <a16:creationId xmlns:a16="http://schemas.microsoft.com/office/drawing/2014/main" id="{31E474B0-7570-5370-CBD4-98C23DA1AF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 flipH="1">
            <a:off x="7565813" y="498795"/>
            <a:ext cx="673689" cy="671753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F59F330-ABA0-4E56-FC8D-5376F87D57E8}"/>
              </a:ext>
            </a:extLst>
          </p:cNvPr>
          <p:cNvGrpSpPr/>
          <p:nvPr/>
        </p:nvGrpSpPr>
        <p:grpSpPr>
          <a:xfrm>
            <a:off x="1018726" y="834391"/>
            <a:ext cx="7230453" cy="3329978"/>
            <a:chOff x="851471" y="758471"/>
            <a:chExt cx="7560142" cy="348181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BC6917F-4E3A-07D4-E7EE-B5F015BABAF4}"/>
                </a:ext>
              </a:extLst>
            </p:cNvPr>
            <p:cNvSpPr/>
            <p:nvPr/>
          </p:nvSpPr>
          <p:spPr>
            <a:xfrm>
              <a:off x="7427490" y="2831149"/>
              <a:ext cx="81089" cy="81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6138750-ED53-D2E9-B368-A6A1EC0350E4}"/>
                </a:ext>
              </a:extLst>
            </p:cNvPr>
            <p:cNvSpPr/>
            <p:nvPr/>
          </p:nvSpPr>
          <p:spPr>
            <a:xfrm>
              <a:off x="7754694" y="165518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4974263-006D-2E64-648F-B97B077BD1B7}"/>
                </a:ext>
              </a:extLst>
            </p:cNvPr>
            <p:cNvSpPr/>
            <p:nvPr/>
          </p:nvSpPr>
          <p:spPr>
            <a:xfrm>
              <a:off x="7826457" y="408788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C6E4F72-7D13-365F-5DDB-4DC5C53628B9}"/>
                </a:ext>
              </a:extLst>
            </p:cNvPr>
            <p:cNvSpPr/>
            <p:nvPr/>
          </p:nvSpPr>
          <p:spPr>
            <a:xfrm>
              <a:off x="8330524" y="38982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C048CFB-93D9-5577-BD05-300516818BD6}"/>
                </a:ext>
              </a:extLst>
            </p:cNvPr>
            <p:cNvSpPr/>
            <p:nvPr/>
          </p:nvSpPr>
          <p:spPr>
            <a:xfrm>
              <a:off x="1601671" y="75847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463EC2-2C83-B22A-DE80-FD8945D915FA}"/>
                </a:ext>
              </a:extLst>
            </p:cNvPr>
            <p:cNvSpPr/>
            <p:nvPr/>
          </p:nvSpPr>
          <p:spPr>
            <a:xfrm>
              <a:off x="851471" y="1908498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66C466B-044C-9A8F-7F2A-2CC0CA255B87}"/>
                </a:ext>
              </a:extLst>
            </p:cNvPr>
            <p:cNvSpPr/>
            <p:nvPr/>
          </p:nvSpPr>
          <p:spPr>
            <a:xfrm>
              <a:off x="1805645" y="269035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BC139CA-6E6A-C2B1-4C47-36FD4455A4D4}"/>
                </a:ext>
              </a:extLst>
            </p:cNvPr>
            <p:cNvSpPr/>
            <p:nvPr/>
          </p:nvSpPr>
          <p:spPr>
            <a:xfrm>
              <a:off x="2105799" y="2995885"/>
              <a:ext cx="110554" cy="1105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4DE263-C3D2-5B18-F853-0E77161C4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2518" y="3838817"/>
            <a:ext cx="4755292" cy="7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7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3" presetClass="emph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3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E28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3" presetClass="emph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30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E28FF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Google code jam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ED754A-886B-570C-1570-151D9E54D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7139" y="3928470"/>
            <a:ext cx="986911" cy="986911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16973" y="1071832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01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019410" y="3137766"/>
            <a:ext cx="1395910" cy="1387261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5041915" y="1600304"/>
            <a:ext cx="2703580" cy="27087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65" y="1188010"/>
            <a:ext cx="835774" cy="346598"/>
          </a:xfrm>
        </p:spPr>
        <p:txBody>
          <a:bodyPr/>
          <a:lstStyle/>
          <a:p>
            <a:r>
              <a:rPr lang="en-US" dirty="0"/>
              <a:t>Round 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851" y="208970"/>
            <a:ext cx="4392627" cy="751311"/>
          </a:xfrm>
        </p:spPr>
        <p:txBody>
          <a:bodyPr/>
          <a:lstStyle/>
          <a:p>
            <a:r>
              <a:rPr lang="en-US" dirty="0"/>
              <a:t>Google code jam</a:t>
            </a:r>
          </a:p>
        </p:txBody>
      </p:sp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5126014" y="750978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625637" y="1285109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4" name="Рисунок 13" descr="Изображение выглядит как текст, человек, в помещении">
            <a:extLst>
              <a:ext uri="{FF2B5EF4-FFF2-40B4-BE49-F238E27FC236}">
                <a16:creationId xmlns:a16="http://schemas.microsoft.com/office/drawing/2014/main" id="{9783AD86-C1BF-CBBF-1D8E-2B5567580D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r="12195"/>
          <a:stretch>
            <a:fillRect/>
          </a:stretch>
        </p:blipFill>
        <p:spPr/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5E348DE1-7952-A12F-48DD-F6B7A8D9F391}"/>
              </a:ext>
            </a:extLst>
          </p:cNvPr>
          <p:cNvSpPr txBox="1">
            <a:spLocks/>
          </p:cNvSpPr>
          <p:nvPr/>
        </p:nvSpPr>
        <p:spPr>
          <a:xfrm>
            <a:off x="2909411" y="1188010"/>
            <a:ext cx="835774" cy="346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Round B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361A3CF-6ABC-E451-BD3B-8FBC033E98B9}"/>
              </a:ext>
            </a:extLst>
          </p:cNvPr>
          <p:cNvSpPr txBox="1">
            <a:spLocks/>
          </p:cNvSpPr>
          <p:nvPr/>
        </p:nvSpPr>
        <p:spPr>
          <a:xfrm>
            <a:off x="475865" y="3111318"/>
            <a:ext cx="835774" cy="346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Round C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7F93E514-1415-4944-5AC0-6D98510B0091}"/>
              </a:ext>
            </a:extLst>
          </p:cNvPr>
          <p:cNvSpPr txBox="1">
            <a:spLocks/>
          </p:cNvSpPr>
          <p:nvPr/>
        </p:nvSpPr>
        <p:spPr>
          <a:xfrm>
            <a:off x="2887139" y="3111318"/>
            <a:ext cx="835774" cy="346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Round D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4688E27-47EA-BBD2-25EF-9DCB3BDBF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295" y="1534608"/>
            <a:ext cx="1168914" cy="116891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E48C1BF-A3F2-20C0-9A5A-0A3B0F2E3C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2229" y="1544920"/>
            <a:ext cx="1168914" cy="116891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B89CD03-2043-BCB0-E943-E760D1AF91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295" y="3560074"/>
            <a:ext cx="1168914" cy="116891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88EC487-97D4-A63A-2BA1-BFABA405ED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9236" y="3560074"/>
            <a:ext cx="1168914" cy="11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55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  <p:bldP spid="16" grpId="0"/>
          <p:bldP spid="19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08642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7.40741E-7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55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" grpId="0"/>
          <p:bldP spid="16" grpId="0"/>
          <p:bldP spid="19" grpId="0"/>
          <p:bldP spid="24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2F66864-4E9D-C3C6-BEE4-B9E6A457BEBD}"/>
              </a:ext>
            </a:extLst>
          </p:cNvPr>
          <p:cNvSpPr txBox="1">
            <a:spLocks/>
          </p:cNvSpPr>
          <p:nvPr/>
        </p:nvSpPr>
        <p:spPr>
          <a:xfrm>
            <a:off x="4661011" y="1167876"/>
            <a:ext cx="3935574" cy="214135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Суть задания заключалась в том, что Алан шифрует слова, заменяя каждую букву английского алфавита от A до Z на десятичную цифру от 0 до 9. Однако в алфавите 26 букв, а всего 10 цифр, поэтому могут возникнуть коллизии. Дан список из N слов и используемое отображение. Необходимо определить, есть ли в списке коллизии. Вывести "YES", если есть хотя бы одна пара разных слов, закодированных одинаково, и "NO" в противном случае.</a:t>
            </a:r>
            <a:endParaRPr lang="en-US" sz="1400" dirty="0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14599165-8679-B52A-8047-20C8D52DB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052" y="326177"/>
            <a:ext cx="6575418" cy="841699"/>
          </a:xfrm>
        </p:spPr>
        <p:txBody>
          <a:bodyPr/>
          <a:lstStyle/>
          <a:p>
            <a:r>
              <a:rPr lang="en-US" dirty="0"/>
              <a:t>Google code jam</a:t>
            </a:r>
            <a:r>
              <a:rPr lang="ru-RU" dirty="0"/>
              <a:t>:</a:t>
            </a:r>
            <a:r>
              <a:rPr lang="en-US" dirty="0"/>
              <a:t> primer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FA0082E-DF26-0BF8-49F5-16B0B64D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6774"/>
            <a:ext cx="4024859" cy="359024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A4B2B73-A479-440A-DBD2-A5C6D71E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672" y="3355832"/>
            <a:ext cx="3150801" cy="159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6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6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6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6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0" name="Marcador de texto 22">
            <a:extLst>
              <a:ext uri="{FF2B5EF4-FFF2-40B4-BE49-F238E27FC236}">
                <a16:creationId xmlns:a16="http://schemas.microsoft.com/office/drawing/2014/main" id="{42F66864-4E9D-C3C6-BEE4-B9E6A457BEBD}"/>
              </a:ext>
            </a:extLst>
          </p:cNvPr>
          <p:cNvSpPr txBox="1">
            <a:spLocks/>
          </p:cNvSpPr>
          <p:nvPr/>
        </p:nvSpPr>
        <p:spPr>
          <a:xfrm>
            <a:off x="274820" y="1747066"/>
            <a:ext cx="3911938" cy="263755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Данный код получает на вход количество тестовых случаев t, для каждого из которых получает отображение букв на цифры и список слов, которые нужно закодировать. Для каждого слова кодирует его с помощью отображения и добавляет в список </a:t>
            </a:r>
            <a:r>
              <a:rPr lang="ru-RU" sz="1400" dirty="0" err="1"/>
              <a:t>words</a:t>
            </a:r>
            <a:r>
              <a:rPr lang="ru-RU" sz="1400" dirty="0"/>
              <a:t>. Затем сортирует список </a:t>
            </a:r>
            <a:r>
              <a:rPr lang="ru-RU" sz="1400" dirty="0" err="1"/>
              <a:t>words</a:t>
            </a:r>
            <a:r>
              <a:rPr lang="ru-RU" sz="1400" dirty="0"/>
              <a:t> и проверяет наличие коллизий, то есть пары разных слов, закодированных одинаково. Если коллизия есть, выводит "YES", иначе - "NO". Код выводит результат для каждого тестового случая в формате "Case #&lt;номер&gt;: &lt;результат&gt;".  И было бы все хорошо, но данный код не работает </a:t>
            </a:r>
            <a:r>
              <a:rPr lang="en-US" sz="1400" dirty="0"/>
              <a:t>;)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14599165-8679-B52A-8047-20C8D52DB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052" y="326177"/>
            <a:ext cx="6575418" cy="841699"/>
          </a:xfrm>
        </p:spPr>
        <p:txBody>
          <a:bodyPr/>
          <a:lstStyle/>
          <a:p>
            <a:r>
              <a:rPr lang="en-US" dirty="0"/>
              <a:t>Google code jam</a:t>
            </a:r>
            <a:r>
              <a:rPr lang="ru-RU" dirty="0"/>
              <a:t>:</a:t>
            </a:r>
            <a:r>
              <a:rPr lang="en-US" dirty="0"/>
              <a:t> primer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2A9243-3ED0-2C8A-DED7-CE5FB521F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34652"/>
            <a:ext cx="4464183" cy="30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1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6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5546" y="1775176"/>
            <a:ext cx="4934630" cy="1349099"/>
          </a:xfrm>
        </p:spPr>
        <p:txBody>
          <a:bodyPr/>
          <a:lstStyle/>
          <a:p>
            <a:r>
              <a:rPr lang="en-US" sz="8000" dirty="0" err="1"/>
              <a:t>hackerrank</a:t>
            </a:r>
            <a:endParaRPr lang="en-US" sz="8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016973" y="1071832"/>
            <a:ext cx="3110054" cy="615714"/>
          </a:xfrm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</a:t>
            </a:r>
            <a:r>
              <a:rPr lang="ru-RU" sz="8800" dirty="0"/>
              <a:t>2</a:t>
            </a:r>
            <a:endParaRPr lang="en-US" sz="8800" dirty="0"/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5BF7C6-DC30-761B-B2CD-A50A0FD954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5234" y="3161011"/>
            <a:ext cx="1310146" cy="13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8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6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человек, стена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E8A34650-C1F1-EED7-D961-2072AC7B6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r="9326" b="7386"/>
          <a:stretch/>
        </p:blipFill>
        <p:spPr>
          <a:xfrm rot="185466">
            <a:off x="5760696" y="1038674"/>
            <a:ext cx="3001482" cy="3482039"/>
          </a:xfrm>
        </p:spPr>
      </p:pic>
      <p:pic>
        <p:nvPicPr>
          <p:cNvPr id="39" name="Imagen 38" descr="Círculo&#10;&#10;Descripción generada automáticamente">
            <a:extLst>
              <a:ext uri="{FF2B5EF4-FFF2-40B4-BE49-F238E27FC236}">
                <a16:creationId xmlns:a16="http://schemas.microsoft.com/office/drawing/2014/main" id="{4504FCEB-82EC-4DA1-2705-C4CDEF1E9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4919407" y="1037480"/>
            <a:ext cx="1000982" cy="99810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851" y="955945"/>
            <a:ext cx="2919632" cy="845128"/>
          </a:xfrm>
        </p:spPr>
        <p:txBody>
          <a:bodyPr/>
          <a:lstStyle/>
          <a:p>
            <a:r>
              <a:rPr lang="ru-RU" dirty="0"/>
              <a:t>Как мы знаем, </a:t>
            </a:r>
            <a:r>
              <a:rPr lang="en-US" dirty="0"/>
              <a:t>Python </a:t>
            </a:r>
            <a:r>
              <a:rPr lang="ru-RU" dirty="0"/>
              <a:t>- это 1</a:t>
            </a:r>
            <a:r>
              <a:rPr lang="en-US" dirty="0"/>
              <a:t>0/10</a:t>
            </a:r>
            <a:r>
              <a:rPr lang="ru-RU" dirty="0"/>
              <a:t> в мире программирования, поэтому эти задачки я щелкал как семечки</a:t>
            </a:r>
            <a:r>
              <a:rPr lang="en-US" dirty="0"/>
              <a:t>
</a:t>
            </a:r>
          </a:p>
        </p:txBody>
      </p:sp>
      <p:pic>
        <p:nvPicPr>
          <p:cNvPr id="27" name="Imagen 2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4FC7534B-DD40-FFA5-FB6A-EE8A328D98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12604" r="39166" b="4333"/>
          <a:stretch/>
        </p:blipFill>
        <p:spPr>
          <a:xfrm rot="10800000" flipH="1" flipV="1">
            <a:off x="6192370" y="2857500"/>
            <a:ext cx="3155181" cy="2491740"/>
          </a:xfrm>
          <a:prstGeom prst="rect">
            <a:avLst/>
          </a:prstGeom>
          <a:effectLst/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DE4F8AE2-82D7-5DB4-F23C-6C2A4B3283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45269" r="72962" b="24553"/>
          <a:stretch/>
        </p:blipFill>
        <p:spPr>
          <a:xfrm rot="10800000" flipH="1" flipV="1">
            <a:off x="7637929" y="4091940"/>
            <a:ext cx="1686410" cy="1131570"/>
          </a:xfrm>
          <a:prstGeom prst="rect">
            <a:avLst/>
          </a:prstGeom>
        </p:spPr>
      </p:pic>
      <p:pic>
        <p:nvPicPr>
          <p:cNvPr id="33" name="Imagen 3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C021B233-F4BA-23C2-0F52-2F27ED898C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5223302" y="2195135"/>
            <a:ext cx="393191" cy="376615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A8CE7A7B-8A6E-58E6-A606-30BEAE3B6751}"/>
              </a:ext>
            </a:extLst>
          </p:cNvPr>
          <p:cNvGrpSpPr/>
          <p:nvPr/>
        </p:nvGrpSpPr>
        <p:grpSpPr>
          <a:xfrm>
            <a:off x="4483504" y="510615"/>
            <a:ext cx="736494" cy="3977290"/>
            <a:chOff x="3927211" y="546311"/>
            <a:chExt cx="757341" cy="408987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74F9DDE-37B1-D3E1-A753-3874C61C20D0}"/>
                </a:ext>
              </a:extLst>
            </p:cNvPr>
            <p:cNvSpPr/>
            <p:nvPr/>
          </p:nvSpPr>
          <p:spPr>
            <a:xfrm>
              <a:off x="4532152" y="3844715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850E486-F680-6EC3-37F9-F6511B9994A7}"/>
                </a:ext>
              </a:extLst>
            </p:cNvPr>
            <p:cNvSpPr/>
            <p:nvPr/>
          </p:nvSpPr>
          <p:spPr>
            <a:xfrm>
              <a:off x="4236647" y="455509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62A5F53-0977-5339-3FED-5A75AE5C9568}"/>
                </a:ext>
              </a:extLst>
            </p:cNvPr>
            <p:cNvSpPr/>
            <p:nvPr/>
          </p:nvSpPr>
          <p:spPr>
            <a:xfrm>
              <a:off x="3927211" y="546311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C88441C6-715C-E874-74C7-E45C367DC78C}"/>
              </a:ext>
            </a:extLst>
          </p:cNvPr>
          <p:cNvSpPr txBox="1">
            <a:spLocks/>
          </p:cNvSpPr>
          <p:nvPr/>
        </p:nvSpPr>
        <p:spPr>
          <a:xfrm>
            <a:off x="634851" y="208970"/>
            <a:ext cx="4392627" cy="751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Staatliches" pitchFamily="2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hackerrank</a:t>
            </a:r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FA022C-9D5E-41BE-D28B-7F5DC2530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73" y="1873768"/>
            <a:ext cx="2313787" cy="231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5679E-6 L 0.00035 0.0503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1.60494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4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9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9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5679E-6 L 0.00035 0.0503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1.60494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9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5.55556E-7 0.00123 L 0.01337 0.03055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27" y="117737"/>
            <a:ext cx="5248946" cy="916584"/>
          </a:xfrm>
        </p:spPr>
        <p:txBody>
          <a:bodyPr/>
          <a:lstStyle/>
          <a:p>
            <a:r>
              <a:rPr lang="en-US" dirty="0" err="1"/>
              <a:t>Hackerrank</a:t>
            </a:r>
            <a:r>
              <a:rPr lang="en-US" dirty="0"/>
              <a:t>: tasks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AC56EFC-6381-4F70-F9A8-93BE747D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35" y="853623"/>
            <a:ext cx="7261129" cy="38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6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theme/theme1.xml><?xml version="1.0" encoding="utf-8"?>
<a:theme xmlns:a="http://schemas.openxmlformats.org/drawingml/2006/main" name="Motion Graphics App Pitch Deck by Slidesgo">
  <a:themeElements>
    <a:clrScheme name="Personalizado 10">
      <a:dk1>
        <a:srgbClr val="36174D"/>
      </a:dk1>
      <a:lt1>
        <a:sysClr val="window" lastClr="FFFFFF"/>
      </a:lt1>
      <a:dk2>
        <a:srgbClr val="63298F"/>
      </a:dk2>
      <a:lt2>
        <a:srgbClr val="998DDF"/>
      </a:lt2>
      <a:accent1>
        <a:srgbClr val="C6B8EB"/>
      </a:accent1>
      <a:accent2>
        <a:srgbClr val="F3BB30"/>
      </a:accent2>
      <a:accent3>
        <a:srgbClr val="BAD6F1"/>
      </a:accent3>
      <a:accent4>
        <a:srgbClr val="FF8BFF"/>
      </a:accent4>
      <a:accent5>
        <a:srgbClr val="FFFFFF"/>
      </a:accent5>
      <a:accent6>
        <a:srgbClr val="FFFFFF"/>
      </a:accent6>
      <a:hlink>
        <a:srgbClr val="36174D"/>
      </a:hlink>
      <a:folHlink>
        <a:srgbClr val="36174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397</Words>
  <Application>Microsoft Office PowerPoint</Application>
  <PresentationFormat>Экран (16:9)</PresentationFormat>
  <Paragraphs>56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Manrope Medium</vt:lpstr>
      <vt:lpstr>Staatliches</vt:lpstr>
      <vt:lpstr>Motion Graphics App Pitch Deck by Slidesgo</vt:lpstr>
      <vt:lpstr>Google code jam, hackerrank and codesignal</vt:lpstr>
      <vt:lpstr>Структура</vt:lpstr>
      <vt:lpstr>Google code jam</vt:lpstr>
      <vt:lpstr>Google code jam</vt:lpstr>
      <vt:lpstr>Google code jam: primer</vt:lpstr>
      <vt:lpstr>Google code jam: primer</vt:lpstr>
      <vt:lpstr>hackerrank</vt:lpstr>
      <vt:lpstr>Презентация PowerPoint</vt:lpstr>
      <vt:lpstr>Hackerrank: tasks</vt:lpstr>
      <vt:lpstr>Hackerrank: tasks</vt:lpstr>
      <vt:lpstr>Hackerrank: tasks</vt:lpstr>
      <vt:lpstr>Hackerrank: tasks</vt:lpstr>
      <vt:lpstr>Hackerrank: tasks</vt:lpstr>
      <vt:lpstr>codesignal</vt:lpstr>
      <vt:lpstr>THANKS!</vt:lpstr>
      <vt:lpstr>codesignal : tasks</vt:lpstr>
      <vt:lpstr>codesignal : tasks</vt:lpstr>
      <vt:lpstr>Итоги</vt:lpstr>
      <vt:lpstr>Презентация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code jam, hackerrank and codesignal</dc:title>
  <dc:creator>Huawei</dc:creator>
  <cp:lastModifiedBy>Алексей</cp:lastModifiedBy>
  <cp:revision>4</cp:revision>
  <dcterms:created xsi:type="dcterms:W3CDTF">2021-10-12T08:06:43Z</dcterms:created>
  <dcterms:modified xsi:type="dcterms:W3CDTF">2023-04-21T08:36:53Z</dcterms:modified>
</cp:coreProperties>
</file>